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23" r:id="rId2"/>
    <p:sldId id="322" r:id="rId3"/>
    <p:sldId id="335" r:id="rId4"/>
    <p:sldId id="324" r:id="rId5"/>
    <p:sldId id="325" r:id="rId6"/>
    <p:sldId id="332" r:id="rId7"/>
    <p:sldId id="333" r:id="rId8"/>
    <p:sldId id="338" r:id="rId9"/>
    <p:sldId id="339" r:id="rId10"/>
    <p:sldId id="337" r:id="rId11"/>
  </p:sldIdLst>
  <p:sldSz cx="9144000" cy="5143500" type="screen16x9"/>
  <p:notesSz cx="7102475" cy="102346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394ED"/>
    <a:srgbClr val="00B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E55CEC6-E760-4CA4-A094-395C086B2A61}">
  <a:tblStyle styleId="{5E55CEC6-E760-4CA4-A094-395C086B2A6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0647" autoAdjust="0"/>
  </p:normalViewPr>
  <p:slideViewPr>
    <p:cSldViewPr>
      <p:cViewPr varScale="1">
        <p:scale>
          <a:sx n="86" d="100"/>
          <a:sy n="86" d="100"/>
        </p:scale>
        <p:origin x="9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3366" y="-72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5111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8163" cy="5111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784E6FE-E2A1-4B3B-B25F-1460AAFCA235}" type="datetimeFigureOut">
              <a:rPr lang="ru-RU" smtClean="0"/>
              <a:t>21.11.2017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721851"/>
            <a:ext cx="3078163" cy="5111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726" y="9721851"/>
            <a:ext cx="3078163" cy="5111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2353321-9953-42F6-B6E7-CD18B67156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3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250" y="4861441"/>
            <a:ext cx="5681979" cy="4605576"/>
          </a:xfrm>
          <a:prstGeom prst="rect">
            <a:avLst/>
          </a:prstGeom>
          <a:noFill/>
          <a:ln>
            <a:noFill/>
          </a:ln>
        </p:spPr>
        <p:txBody>
          <a:bodyPr lIns="99042" tIns="99042" rIns="99042" bIns="9904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2288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701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6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951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7950" y="747775"/>
            <a:ext cx="3647999" cy="3647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None/>
              <a:defRPr sz="2400"/>
            </a:lvl1pPr>
            <a:lvl2pPr lvl="1" rtl="0">
              <a:spcBef>
                <a:spcPts val="0"/>
              </a:spcBef>
              <a:buNone/>
              <a:defRPr sz="2400"/>
            </a:lvl2pPr>
            <a:lvl3pPr lvl="2" rtl="0">
              <a:spcBef>
                <a:spcPts val="0"/>
              </a:spcBef>
              <a:buNone/>
              <a:defRPr sz="2400"/>
            </a:lvl3pPr>
            <a:lvl4pPr lvl="3" rtl="0">
              <a:spcBef>
                <a:spcPts val="0"/>
              </a:spcBef>
              <a:buNone/>
              <a:defRPr sz="2400"/>
            </a:lvl4pPr>
            <a:lvl5pPr lvl="4" rtl="0">
              <a:spcBef>
                <a:spcPts val="0"/>
              </a:spcBef>
              <a:buNone/>
              <a:defRPr sz="2400"/>
            </a:lvl5pPr>
            <a:lvl6pPr lvl="5" rtl="0">
              <a:spcBef>
                <a:spcPts val="0"/>
              </a:spcBef>
              <a:buNone/>
              <a:defRPr sz="2400"/>
            </a:lvl6pPr>
            <a:lvl7pPr lvl="6" rtl="0">
              <a:spcBef>
                <a:spcPts val="0"/>
              </a:spcBef>
              <a:buNone/>
              <a:defRPr sz="2400"/>
            </a:lvl7pPr>
            <a:lvl8pPr lvl="7" rtl="0">
              <a:spcBef>
                <a:spcPts val="0"/>
              </a:spcBef>
              <a:buNone/>
              <a:defRPr sz="2400"/>
            </a:lvl8pPr>
            <a:lvl9pPr lvl="8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213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149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245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3304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147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585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3480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4104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632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11/21/2017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4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hr@arpe.ru" TargetMode="External"/><Relationship Id="rId2" Type="http://schemas.openxmlformats.org/officeDocument/2006/relationships/hyperlink" Target="mailto:pokrov@arpe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347614"/>
            <a:ext cx="5904656" cy="432048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Кадры решают все</a:t>
            </a:r>
          </a:p>
        </p:txBody>
      </p:sp>
    </p:spTree>
    <p:extLst>
      <p:ext uri="{BB962C8B-B14F-4D97-AF65-F5344CB8AC3E}">
        <p14:creationId xmlns:p14="http://schemas.microsoft.com/office/powerpoint/2010/main" val="3651287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46BBE6-21FC-4CAC-AB59-7A9666CF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7C004-5436-4818-9E21-90487B92C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11041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Иван Покровский, Исполнительный директор АРПЭ, </a:t>
            </a:r>
            <a:r>
              <a:rPr lang="en-US" dirty="0">
                <a:hlinkClick r:id="rId2"/>
              </a:rPr>
              <a:t>pokrov@arpe.ru</a:t>
            </a:r>
            <a:endParaRPr lang="ru-RU" dirty="0"/>
          </a:p>
          <a:p>
            <a:r>
              <a:rPr lang="ru-RU" dirty="0"/>
              <a:t>Татьяна </a:t>
            </a:r>
            <a:r>
              <a:rPr lang="ru-RU" dirty="0" err="1"/>
              <a:t>степанова</a:t>
            </a:r>
            <a:r>
              <a:rPr lang="ru-RU" dirty="0"/>
              <a:t>, координатор кадрового комитета АРПЭ, </a:t>
            </a:r>
            <a:r>
              <a:rPr lang="en-US" dirty="0">
                <a:hlinkClick r:id="rId3"/>
              </a:rPr>
              <a:t>hr@arpe.ru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8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Кадровый комитет </a:t>
            </a:r>
            <a:br>
              <a:rPr lang="ru-RU" sz="4400" dirty="0"/>
            </a:br>
            <a:r>
              <a:rPr lang="ru-RU" sz="4400" dirty="0"/>
              <a:t>Ассоциации разработчиков и производителей электроники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Иван Покровский</a:t>
            </a:r>
          </a:p>
          <a:p>
            <a:r>
              <a:rPr lang="ru-RU" dirty="0"/>
              <a:t>Исполнительный директор АРПЭ</a:t>
            </a:r>
          </a:p>
          <a:p>
            <a:r>
              <a:rPr lang="en-US" dirty="0"/>
              <a:t>pokrov@arpe.ru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768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50AAC-566A-4DFA-90AA-B44B2273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Ассоциация Разработчиков и Производителей Электроники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0B88E3-243F-4638-AEE1-27406265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84300"/>
            <a:ext cx="7925504" cy="3275681"/>
          </a:xfrm>
        </p:spPr>
        <p:txBody>
          <a:bodyPr>
            <a:normAutofit/>
          </a:bodyPr>
          <a:lstStyle/>
          <a:p>
            <a:r>
              <a:rPr lang="ru-RU" dirty="0"/>
              <a:t>Зарегистрирована в мае 2017 года</a:t>
            </a:r>
          </a:p>
          <a:p>
            <a:r>
              <a:rPr lang="ru-RU" dirty="0"/>
              <a:t>Члены – частные компании, производители электроники гражданского и двойного назначения. 21 компания на ноябрь 2017.</a:t>
            </a:r>
          </a:p>
          <a:p>
            <a:r>
              <a:rPr lang="ru-RU" dirty="0"/>
              <a:t>Комитеты</a:t>
            </a:r>
          </a:p>
          <a:p>
            <a:pPr lvl="1"/>
            <a:r>
              <a:rPr lang="ru-RU" dirty="0"/>
              <a:t>Кадровый</a:t>
            </a:r>
          </a:p>
          <a:p>
            <a:pPr lvl="1"/>
            <a:r>
              <a:rPr lang="ru-RU" dirty="0"/>
              <a:t>Международный</a:t>
            </a:r>
          </a:p>
          <a:p>
            <a:pPr lvl="1"/>
            <a:r>
              <a:rPr lang="ru-RU" dirty="0"/>
              <a:t>Регулирования внутреннего рынка</a:t>
            </a:r>
          </a:p>
          <a:p>
            <a:pPr lvl="1"/>
            <a:r>
              <a:rPr lang="ru-RU" dirty="0"/>
              <a:t>Контрактного производства</a:t>
            </a:r>
          </a:p>
          <a:p>
            <a:r>
              <a:rPr lang="ru-RU" dirty="0"/>
              <a:t>Рабочие группы</a:t>
            </a:r>
          </a:p>
          <a:p>
            <a:pPr lvl="1"/>
            <a:r>
              <a:rPr lang="ru-RU" dirty="0"/>
              <a:t>По разработке отраслевой стратегии и дорожной карты развития технологий электроники в России</a:t>
            </a:r>
          </a:p>
          <a:p>
            <a:pPr lvl="1"/>
            <a:r>
              <a:rPr lang="ru-RU" dirty="0"/>
              <a:t>По доверенным системам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46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КАДРОВОГО КОМИТЕТА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400" dirty="0"/>
              <a:t>Привлечение профессиональных кадров на предприятия, входящие в состав АРПЭ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Организация работы предприятий с отраслевыми вузами  и техникумами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/>
              <a:t>Создание отраслевого СПК (Совета по профессиональным квалификациям)</a:t>
            </a:r>
          </a:p>
        </p:txBody>
      </p:sp>
    </p:spTree>
    <p:extLst>
      <p:ext uri="{BB962C8B-B14F-4D97-AF65-F5344CB8AC3E}">
        <p14:creationId xmlns:p14="http://schemas.microsoft.com/office/powerpoint/2010/main" val="251107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ПРИВЛЕЧЕНИЕ ПРОФЕССИОНАЛЬНЫХ КАДРОВ НА ПРЕДПРИЯТИЯ, ВХОДЯЩИЕ В СОСТАВ АРПЭ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384300"/>
            <a:ext cx="7543800" cy="3275682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Организация отраслевого кадрового агентства на базе портала ПРОФОМОТИВ:</a:t>
            </a:r>
          </a:p>
          <a:p>
            <a:pPr lvl="1"/>
            <a:r>
              <a:rPr lang="ru-RU" sz="1450" dirty="0">
                <a:solidFill>
                  <a:schemeClr val="tx1"/>
                </a:solidFill>
                <a:latin typeface="+mj-lt"/>
              </a:rPr>
              <a:t>размещение вакансий членов на портале ПРОФОМОТИВ</a:t>
            </a:r>
          </a:p>
          <a:p>
            <a:pPr lvl="1"/>
            <a:r>
              <a:rPr lang="ru-RU" sz="1450" dirty="0">
                <a:solidFill>
                  <a:schemeClr val="tx1"/>
                </a:solidFill>
                <a:latin typeface="+mj-lt"/>
              </a:rPr>
              <a:t>создание базы шаблонов ключевых вакансий на основе проф. стандартов</a:t>
            </a:r>
          </a:p>
          <a:p>
            <a:pPr lvl="1"/>
            <a:r>
              <a:rPr lang="ru-RU" sz="1450" dirty="0">
                <a:solidFill>
                  <a:schemeClr val="tx1"/>
                </a:solidFill>
                <a:latin typeface="+mj-lt"/>
              </a:rPr>
              <a:t>дижитализация HR - внедрение on-line возможностей: загрузка резюме с рекрутинговых сайтов по критериям, первичная оценка, видео интервью,  видео презентации кандидатов </a:t>
            </a:r>
          </a:p>
          <a:p>
            <a:pPr lvl="1"/>
            <a:r>
              <a:rPr lang="ru-RU" sz="1450" dirty="0">
                <a:solidFill>
                  <a:schemeClr val="tx1"/>
                </a:solidFill>
                <a:latin typeface="+mj-lt"/>
              </a:rPr>
              <a:t>подбор специалистов по заявкам членов АРПЭ </a:t>
            </a:r>
          </a:p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Продвижение портала среди специалистов и выпускников ВУЗов:</a:t>
            </a:r>
          </a:p>
          <a:p>
            <a:pPr lvl="1"/>
            <a:r>
              <a:rPr lang="ru-RU" sz="1450" dirty="0">
                <a:solidFill>
                  <a:schemeClr val="tx1"/>
                </a:solidFill>
                <a:latin typeface="+mj-lt"/>
              </a:rPr>
              <a:t>разработка единого презентационного пакета членов АРПЭ для ВУЗов и техникумов</a:t>
            </a:r>
          </a:p>
          <a:p>
            <a:pPr lvl="1"/>
            <a:r>
              <a:rPr lang="ru-RU" sz="1450" dirty="0">
                <a:solidFill>
                  <a:schemeClr val="tx1"/>
                </a:solidFill>
                <a:latin typeface="+mj-lt"/>
              </a:rPr>
              <a:t>создание on-line кабинетов АРПЭ на сайтах ВУЗов и техникумов для организации практик и трудоустройства студентов с выходом на ПРОФОМОТИВ</a:t>
            </a:r>
          </a:p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Развитие портала: рекомендации по планированию карьеры, профессиональные стандарты, статьи, библиотека учебных материалов, форум, 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48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/>
              <a:t>ОРГАНИЗАЦИЯ РАБОТЫ С ОТРАСЛЕВЫМИ ВУЗами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384300"/>
            <a:ext cx="7543800" cy="3203673"/>
          </a:xfrm>
        </p:spPr>
        <p:txBody>
          <a:bodyPr>
            <a:normAutofit/>
          </a:bodyPr>
          <a:lstStyle/>
          <a:p>
            <a:r>
              <a:rPr lang="ru-RU" altLang="ru-RU" sz="1400" dirty="0">
                <a:cs typeface="Arial" panose="020B0604020202020204" pitchFamily="34" charset="0"/>
              </a:rPr>
              <a:t>Семинары по планированию карьеры с презентациями компаний  – работодателей членов АРПЭ на профильных кафедрах</a:t>
            </a:r>
          </a:p>
          <a:p>
            <a:r>
              <a:rPr lang="ru-RU" altLang="ru-RU" sz="1400" dirty="0">
                <a:cs typeface="Arial" panose="020B0604020202020204" pitchFamily="34" charset="0"/>
              </a:rPr>
              <a:t>Размещение информации о предприятиях членах АРПЭ на сайтах ВУЗов</a:t>
            </a:r>
          </a:p>
          <a:p>
            <a:r>
              <a:rPr lang="ru-RU" altLang="ru-RU" sz="1400" dirty="0">
                <a:cs typeface="Arial" panose="020B0604020202020204" pitchFamily="34" charset="0"/>
              </a:rPr>
              <a:t>Участие в ярмарках вакансий для профильных специалистов</a:t>
            </a:r>
          </a:p>
          <a:p>
            <a:r>
              <a:rPr lang="ru-RU" altLang="ru-RU" sz="1400" dirty="0">
                <a:cs typeface="Arial" panose="020B0604020202020204" pitchFamily="34" charset="0"/>
              </a:rPr>
              <a:t>Организация практики для студентов, организация совместных исследовательских проектов в рамках курсовых и дипломных работ</a:t>
            </a:r>
          </a:p>
          <a:p>
            <a:r>
              <a:rPr lang="ru-RU" altLang="ru-RU" sz="1400" dirty="0">
                <a:cs typeface="Arial" panose="020B0604020202020204" pitchFamily="34" charset="0"/>
              </a:rPr>
              <a:t>Организация лекций, семинаров ведущих специалистов отрасли</a:t>
            </a:r>
          </a:p>
          <a:p>
            <a:r>
              <a:rPr lang="ru-RU" altLang="ru-RU" sz="1400" dirty="0">
                <a:cs typeface="Arial" panose="020B0604020202020204" pitchFamily="34" charset="0"/>
              </a:rPr>
              <a:t>Участие в разработке </a:t>
            </a:r>
            <a:r>
              <a:rPr lang="ru-RU" altLang="ru-RU" sz="1400" dirty="0" err="1">
                <a:cs typeface="Arial" panose="020B0604020202020204" pitchFamily="34" charset="0"/>
              </a:rPr>
              <a:t>практикоориентированных</a:t>
            </a:r>
            <a:r>
              <a:rPr lang="ru-RU" altLang="ru-RU" sz="1400" dirty="0">
                <a:cs typeface="Arial" panose="020B0604020202020204" pitchFamily="34" charset="0"/>
              </a:rPr>
              <a:t> программ обучения, образовательных стандартов.</a:t>
            </a:r>
          </a:p>
        </p:txBody>
      </p:sp>
    </p:spTree>
    <p:extLst>
      <p:ext uri="{BB962C8B-B14F-4D97-AF65-F5344CB8AC3E}">
        <p14:creationId xmlns:p14="http://schemas.microsoft.com/office/powerpoint/2010/main" val="214671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СОЗДАНИЕ ОТРАСЛЕВОГО СПК </a:t>
            </a:r>
            <a:br>
              <a:rPr lang="ru-RU" sz="2800" dirty="0"/>
            </a:br>
            <a:r>
              <a:rPr lang="ru-RU" sz="2400" dirty="0"/>
              <a:t>(СОВЕТА ПО ПРОФЕССИОНАЛЬНЫМ КВАЛИФИКАЦИЯМ)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384300"/>
            <a:ext cx="7543800" cy="3275682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/>
              <a:t>Анализ рынка труда в отрасли, классификация профессий и специализаций.</a:t>
            </a:r>
          </a:p>
          <a:p>
            <a:r>
              <a:rPr lang="ru-RU" sz="1600" dirty="0"/>
              <a:t>Разработка профессиональных стандартов наиболее востребованных в отрасли профессий. </a:t>
            </a:r>
          </a:p>
          <a:p>
            <a:r>
              <a:rPr lang="ru-RU" altLang="ru-RU" sz="1600" dirty="0">
                <a:cs typeface="Arial" panose="020B0604020202020204" pitchFamily="34" charset="0"/>
              </a:rPr>
              <a:t>Регистрация СПК на базе АРПЭ для управления профессиональными стандартами отрасли</a:t>
            </a:r>
          </a:p>
          <a:p>
            <a:r>
              <a:rPr lang="ru-RU" sz="1600" dirty="0"/>
              <a:t>Координация разработки, применения , актуализации  и аккредитации профессиональных стандартов в области электроники</a:t>
            </a:r>
          </a:p>
          <a:p>
            <a:r>
              <a:rPr lang="ru-RU" altLang="ru-RU" sz="1600" dirty="0">
                <a:cs typeface="Arial" panose="020B0604020202020204" pitchFamily="34" charset="0"/>
              </a:rPr>
              <a:t>Регулирование деятельности центров оценки квалификаций и экзаменационных центров в области электроники</a:t>
            </a:r>
            <a:endParaRPr lang="ru-RU" altLang="ru-RU" sz="1600" b="1" dirty="0"/>
          </a:p>
          <a:p>
            <a:r>
              <a:rPr lang="ru-RU" sz="1600" dirty="0"/>
              <a:t>Участие в разработке государственных стандартов профессионального образования, актуализации программ профессионального образования и обучения.</a:t>
            </a:r>
          </a:p>
          <a:p>
            <a:r>
              <a:rPr lang="ru-RU" sz="1600" dirty="0"/>
              <a:t>Формирование и поддержка  раздела по вопросам развития квалификаций и кадрового обеспечения в области электроники  и размещение соответствующей информации на  сайте АРПЭ и отраслевом портале ПРОФОМОТИВ</a:t>
            </a:r>
          </a:p>
          <a:p>
            <a:r>
              <a:rPr lang="ru-RU" sz="1600" dirty="0"/>
              <a:t>Взаимодействие  с СПК смежных отраслей, участие в разработке стандартов на профессии разработчиков ПО, менеджеров ИТ-проектов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51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277F8-3735-4A17-B312-6C40C4A2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Разработка дорожной карты развития технологий электроники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818517-B8F1-411A-A5BA-0556B9BF6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64394"/>
            <a:ext cx="5328592" cy="37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7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9EA7-8E33-4386-ABE3-0148508B2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Сотрудничество с Ассоциацией ВУЗов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4B5903-8C26-400E-830F-01D92965F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Организация семинаров планирования карьеры в ВУЗах</a:t>
            </a:r>
          </a:p>
          <a:p>
            <a:r>
              <a:rPr lang="ru-RU" sz="1800" dirty="0"/>
              <a:t>Участие студентов и преподавателей в семинарах повышения квалификации инженеров</a:t>
            </a:r>
          </a:p>
          <a:p>
            <a:r>
              <a:rPr lang="ru-RU" sz="1800" dirty="0"/>
              <a:t>Участие в разработке дорожной карты развития технологий электроники в России</a:t>
            </a:r>
          </a:p>
          <a:p>
            <a:r>
              <a:rPr lang="ru-RU" sz="1800" dirty="0"/>
              <a:t>Разработка </a:t>
            </a:r>
            <a:r>
              <a:rPr lang="ru-RU" sz="1800" dirty="0" err="1"/>
              <a:t>профстандартов</a:t>
            </a:r>
            <a:r>
              <a:rPr lang="ru-RU" sz="1800" dirty="0"/>
              <a:t> и образовательных </a:t>
            </a:r>
            <a:r>
              <a:rPr lang="ru-RU" sz="1800" dirty="0" err="1"/>
              <a:t>стандаротов</a:t>
            </a:r>
            <a:endParaRPr lang="ru-RU" sz="1800" dirty="0"/>
          </a:p>
          <a:p>
            <a:r>
              <a:rPr lang="ru-RU" sz="1800" dirty="0"/>
              <a:t>Продвижение возможностей университетский лабораторий для выполнения небольших контрактных заказов</a:t>
            </a:r>
          </a:p>
          <a:p>
            <a:r>
              <a:rPr lang="ru-RU" sz="1800" dirty="0"/>
              <a:t>Организация совместных проектов исследований и разработок</a:t>
            </a:r>
          </a:p>
        </p:txBody>
      </p:sp>
    </p:spTree>
    <p:extLst>
      <p:ext uri="{BB962C8B-B14F-4D97-AF65-F5344CB8AC3E}">
        <p14:creationId xmlns:p14="http://schemas.microsoft.com/office/powerpoint/2010/main" val="239935590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4195</TotalTime>
  <Words>486</Words>
  <Application>Microsoft Office PowerPoint</Application>
  <PresentationFormat>Экран (16:9)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Ретро</vt:lpstr>
      <vt:lpstr>Кадры решают все</vt:lpstr>
      <vt:lpstr>Кадровый комитет  Ассоциации разработчиков и производителей электроники</vt:lpstr>
      <vt:lpstr>Ассоциация Разработчиков и Производителей Электроники</vt:lpstr>
      <vt:lpstr>ЗАДАЧИ КАДРОВОГО КОМИТЕТА</vt:lpstr>
      <vt:lpstr>ПРИВЛЕЧЕНИЕ ПРОФЕССИОНАЛЬНЫХ КАДРОВ НА ПРЕДПРИЯТИЯ, ВХОДЯЩИЕ В СОСТАВ АРПЭ</vt:lpstr>
      <vt:lpstr>ОРГАНИЗАЦИЯ РАБОТЫ С ОТРАСЛЕВЫМИ ВУЗами</vt:lpstr>
      <vt:lpstr>СОЗДАНИЕ ОТРАСЛЕВОГО СПК  (СОВЕТА ПО ПРОФЕССИОНАЛЬНЫМ КВАЛИФИКАЦИЯМ)</vt:lpstr>
      <vt:lpstr>Разработка дорожной карты развития технологий электроники</vt:lpstr>
      <vt:lpstr>Сотрудничество с Ассоциацией ВУЗов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Бизнес-инкубатор ЛИНК</dc:title>
  <dc:creator>Админ</dc:creator>
  <cp:lastModifiedBy>Pokrovsky Ivan</cp:lastModifiedBy>
  <cp:revision>280</cp:revision>
  <cp:lastPrinted>2016-05-23T17:23:55Z</cp:lastPrinted>
  <dcterms:modified xsi:type="dcterms:W3CDTF">2017-11-21T09:25:19Z</dcterms:modified>
</cp:coreProperties>
</file>